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79" r:id="rId4"/>
    <p:sldId id="272" r:id="rId5"/>
    <p:sldId id="280" r:id="rId6"/>
    <p:sldId id="278" r:id="rId7"/>
    <p:sldId id="282" r:id="rId8"/>
    <p:sldId id="273" r:id="rId9"/>
    <p:sldId id="281" r:id="rId10"/>
    <p:sldId id="283" r:id="rId11"/>
    <p:sldId id="276" r:id="rId12"/>
    <p:sldId id="275" r:id="rId13"/>
    <p:sldId id="287" r:id="rId14"/>
    <p:sldId id="265" r:id="rId15"/>
    <p:sldId id="268" r:id="rId16"/>
    <p:sldId id="269" r:id="rId17"/>
    <p:sldId id="270" r:id="rId18"/>
    <p:sldId id="264" r:id="rId19"/>
    <p:sldId id="263" r:id="rId20"/>
    <p:sldId id="286" r:id="rId21"/>
    <p:sldId id="258" r:id="rId22"/>
    <p:sldId id="289" r:id="rId23"/>
    <p:sldId id="28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65" autoAdjust="0"/>
    <p:restoredTop sz="94660"/>
  </p:normalViewPr>
  <p:slideViewPr>
    <p:cSldViewPr>
      <p:cViewPr>
        <p:scale>
          <a:sx n="70" d="100"/>
          <a:sy n="70" d="100"/>
        </p:scale>
        <p:origin x="-1146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1.jpe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A744C-FE01-496A-A041-ED93458D1002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1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5.png" /><Relationship Id="rId4" Type="http://schemas.openxmlformats.org/officeDocument/2006/relationships/image" Target="../media/image14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18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21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24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3.xml" /><Relationship Id="rId6" Type="http://schemas.openxmlformats.org/officeDocument/2006/relationships/image" Target="../media/image29.png" /><Relationship Id="rId5" Type="http://schemas.openxmlformats.org/officeDocument/2006/relationships/image" Target="../media/image28.png" /><Relationship Id="rId4" Type="http://schemas.openxmlformats.org/officeDocument/2006/relationships/image" Target="../media/image27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3.xml" /><Relationship Id="rId4" Type="http://schemas.openxmlformats.org/officeDocument/2006/relationships/image" Target="../media/image32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3.xml" /><Relationship Id="rId5" Type="http://schemas.openxmlformats.org/officeDocument/2006/relationships/image" Target="../media/image36.png" /><Relationship Id="rId4" Type="http://schemas.openxmlformats.org/officeDocument/2006/relationships/image" Target="../media/image35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9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9.xml" /><Relationship Id="rId4" Type="http://schemas.openxmlformats.org/officeDocument/2006/relationships/image" Target="../media/image7.jpeg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 /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43.png" /><Relationship Id="rId4" Type="http://schemas.openxmlformats.org/officeDocument/2006/relationships/image" Target="../media/image42.png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3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699792" y="620688"/>
            <a:ext cx="5976664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+mn-lt"/>
                <a:ea typeface="+mj-ea"/>
                <a:cs typeface="+mj-cs"/>
              </a:rPr>
              <a:t>« Формирование начал экологической культуры дошкольников»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3789040"/>
            <a:ext cx="4124002" cy="2664296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Шандиева</a:t>
            </a: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Гульмира</a:t>
            </a: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Байрамалиевна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МКДОУ  «</a:t>
            </a:r>
            <a:r>
              <a:rPr lang="ru-RU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Лашын</a:t>
            </a: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С.Батыр</a:t>
            </a: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-Мурза, 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Ногайского района.</a:t>
            </a:r>
          </a:p>
          <a:p>
            <a:pPr>
              <a:spcBef>
                <a:spcPts val="0"/>
              </a:spcBef>
            </a:pP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800" b="1" dirty="0"/>
              <a:t>Для занятий в деском садике я общими силами родителей создала уголок  природы. Там представлены:  </a:t>
            </a:r>
          </a:p>
          <a:p>
            <a:pPr>
              <a:lnSpc>
                <a:spcPct val="150000"/>
              </a:lnSpc>
            </a:pPr>
            <a:r>
              <a:rPr lang="ru-RU" sz="1800" dirty="0"/>
              <a:t>Лейки, ведерки, грабельки, совочки для ухода за комнатными  растениями; </a:t>
            </a:r>
          </a:p>
          <a:p>
            <a:pPr>
              <a:lnSpc>
                <a:spcPct val="150000"/>
              </a:lnSpc>
            </a:pPr>
            <a:r>
              <a:rPr lang="ru-RU" sz="1800" dirty="0"/>
              <a:t> С детьми на занятиях выпустили стенд  с иллюстрациями  и картинами  «Времена года»; «Домашние животные и их детеныши», «Дикие животные», «Овощи и фрукты» и др.; </a:t>
            </a:r>
          </a:p>
          <a:p>
            <a:pPr>
              <a:lnSpc>
                <a:spcPct val="150000"/>
              </a:lnSpc>
            </a:pPr>
            <a:r>
              <a:rPr lang="ru-RU" sz="1800" dirty="0"/>
              <a:t>Фигурки домашних и диких животных; овощей и фруктов; </a:t>
            </a:r>
          </a:p>
          <a:p>
            <a:pPr>
              <a:lnSpc>
                <a:spcPct val="150000"/>
              </a:lnSpc>
            </a:pPr>
            <a:r>
              <a:rPr lang="ru-RU" sz="1800" dirty="0"/>
              <a:t>Дидактические игры по экологическому воспитанию;</a:t>
            </a:r>
          </a:p>
          <a:p>
            <a:pPr>
              <a:lnSpc>
                <a:spcPct val="150000"/>
              </a:lnSpc>
            </a:pPr>
            <a:r>
              <a:rPr lang="ru-RU" sz="1800" dirty="0"/>
              <a:t> Художественная литература про животных (сказки, песни, </a:t>
            </a:r>
            <a:r>
              <a:rPr lang="ru-RU" sz="1800" dirty="0" err="1"/>
              <a:t>потешки</a:t>
            </a:r>
            <a:r>
              <a:rPr lang="ru-RU" sz="1800" dirty="0"/>
              <a:t>);</a:t>
            </a:r>
          </a:p>
          <a:p>
            <a:pPr>
              <a:lnSpc>
                <a:spcPct val="150000"/>
              </a:lnSpc>
            </a:pPr>
            <a:r>
              <a:rPr lang="ru-RU" sz="1800" dirty="0"/>
              <a:t> Природный материал для занятий (листья, шишки, ветки, желуди, камни, ракушки и т.д.).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2500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332656"/>
            <a:ext cx="5184576" cy="2088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1400" dirty="0"/>
              <a:t>Готовясь к занятиям по формированию экологической культуры у дошкольников, я отдаю  предпочтение наглядным методам (наблюдение, рассматривание наглядно-иллюстративного материала), а также практическим (труд, игра). В связи с недостаточным оснащением детского сада оборудованием, я часто использую   словесные методы (рассказ, чтение художественной литературы). 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81428"/>
            <a:ext cx="2808312" cy="4116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0987"/>
            <a:ext cx="2736304" cy="46962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7408">
            <a:off x="2598602" y="3218076"/>
            <a:ext cx="2160242" cy="3878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555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4032448" cy="597666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400" dirty="0"/>
              <a:t>В практику работы с детьми вошли такие формы работы как проектная деятельность - «Родной свой край люби и знай»,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/>
              <a:t>Организовываем выставки «Что можно сделать из природного материала?»  Рисуем вместе природу.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248472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77" y="2636912"/>
            <a:ext cx="4187587" cy="18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73" y="4581128"/>
            <a:ext cx="4177191" cy="2040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47499"/>
            <a:ext cx="2592288" cy="39792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14515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" y="419960"/>
            <a:ext cx="4209122" cy="2960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" y="3861048"/>
            <a:ext cx="4151313" cy="251425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2074"/>
            <a:ext cx="4032448" cy="60428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88546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3888432" cy="2345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/>
              <a:t>Предметные игры.</a:t>
            </a:r>
            <a:r>
              <a:rPr lang="ru-RU" sz="2000" dirty="0"/>
              <a:t> </a:t>
            </a:r>
          </a:p>
          <a:p>
            <a:pPr>
              <a:lnSpc>
                <a:spcPct val="150000"/>
              </a:lnSpc>
            </a:pPr>
            <a:endParaRPr lang="ru-RU" sz="2000" dirty="0"/>
          </a:p>
          <a:p>
            <a:pPr>
              <a:lnSpc>
                <a:spcPct val="150000"/>
              </a:lnSpc>
            </a:pPr>
            <a:r>
              <a:rPr lang="ru-RU" sz="2000" dirty="0"/>
              <a:t>Например: «Найди по листу дерево», «Узнай на вкус», «Найди такой же по цвету» и др.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99990" y="476670"/>
            <a:ext cx="4225975" cy="28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99990" y="3503100"/>
            <a:ext cx="4225976" cy="296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8311" y="3565769"/>
            <a:ext cx="3947664" cy="288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124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404664"/>
            <a:ext cx="28803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Подвижные игры экологического характера.</a:t>
            </a:r>
            <a:r>
              <a:rPr lang="ru-RU" sz="2000" dirty="0"/>
              <a:t> Например: «Наседка с цыплятами», «Мыши и кот», «Солнышко и дождик» и др.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95770" y="404664"/>
            <a:ext cx="5196822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4873">
            <a:off x="322553" y="2419609"/>
            <a:ext cx="3067367" cy="41863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07904" y="3602344"/>
            <a:ext cx="5065572" cy="2861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29307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04664"/>
            <a:ext cx="4464496" cy="307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200" b="1" i="1" dirty="0"/>
              <a:t>Интересно проходят экологические занятия</a:t>
            </a:r>
            <a:r>
              <a:rPr lang="ru-RU" sz="2200" i="1" dirty="0"/>
              <a:t>;</a:t>
            </a:r>
            <a:r>
              <a:rPr lang="ru-RU" sz="2200" dirty="0"/>
              <a:t> « Детская фантазия»</a:t>
            </a:r>
          </a:p>
          <a:p>
            <a:pPr>
              <a:lnSpc>
                <a:spcPct val="80000"/>
              </a:lnSpc>
              <a:defRPr/>
            </a:pPr>
            <a:r>
              <a:rPr lang="ru-RU" sz="2200" b="1" i="1" dirty="0"/>
              <a:t>Так же проводим конкурс поделок из природного материала</a:t>
            </a:r>
            <a:r>
              <a:rPr lang="ru-RU" sz="2200" dirty="0"/>
              <a:t>; </a:t>
            </a:r>
          </a:p>
          <a:p>
            <a:pPr>
              <a:lnSpc>
                <a:spcPct val="80000"/>
              </a:lnSpc>
              <a:defRPr/>
            </a:pPr>
            <a:r>
              <a:rPr lang="ru-RU" sz="2200" dirty="0"/>
              <a:t>Совместные рисунки на тему природы; </a:t>
            </a:r>
          </a:p>
          <a:p>
            <a:pPr>
              <a:lnSpc>
                <a:spcPct val="80000"/>
              </a:lnSpc>
              <a:defRPr/>
            </a:pPr>
            <a:r>
              <a:rPr lang="ru-RU" sz="2200" dirty="0"/>
              <a:t>Подборка различных материалов – загадки, стихи, игры, художественное слово по экологическому воспитанию.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82" y="548680"/>
            <a:ext cx="4396322" cy="2797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31" y="3573016"/>
            <a:ext cx="1969963" cy="29500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909" y="3569247"/>
            <a:ext cx="1650135" cy="29295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700" y="3573016"/>
            <a:ext cx="1821507" cy="29363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43" y="3573016"/>
            <a:ext cx="1833760" cy="2878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75848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/>
              <a:t>Работа с родителями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49424"/>
            <a:ext cx="4032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работе по экологическому воспитанию огромную роль играет работа с родителями. С родителями я провожу анкетирование, беседы: на собрании «Что надо знать детям о природе?»,  «Экологическое воспитание детей в детском саду и дома».  Вместе с родителями организовываю совместный отдых , едем купаться всей семьей на речку. И проводим игры.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0819">
            <a:off x="3995936" y="949423"/>
            <a:ext cx="4909062" cy="2767609"/>
          </a:xfrm>
          <a:prstGeom prst="ellipse">
            <a:avLst/>
          </a:prstGeom>
          <a:ln w="38100" cmpd="sng">
            <a:solidFill>
              <a:srgbClr val="FF0000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191">
            <a:off x="4306911" y="3573016"/>
            <a:ext cx="4435701" cy="2893318"/>
          </a:xfrm>
          <a:prstGeom prst="roundRect">
            <a:avLst>
              <a:gd name="adj" fmla="val 16667"/>
            </a:avLst>
          </a:prstGeom>
          <a:ln w="25400" cmpd="sng">
            <a:solidFill>
              <a:srgbClr val="00B0F0">
                <a:alpha val="71000"/>
              </a:srgbClr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96" y="3368422"/>
            <a:ext cx="3921196" cy="2940897"/>
          </a:xfrm>
          <a:prstGeom prst="round2DiagRect">
            <a:avLst>
              <a:gd name="adj1" fmla="val 16667"/>
              <a:gd name="adj2" fmla="val 0"/>
            </a:avLst>
          </a:prstGeom>
          <a:ln w="25400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850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536588"/>
            <a:ext cx="22322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Экологические акции. </a:t>
            </a:r>
          </a:p>
          <a:p>
            <a:r>
              <a:rPr lang="ru-RU" sz="1600" dirty="0"/>
              <a:t>Ежегодно в садике провожу экологические акции.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Строим замки для птиц.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 Санитарный день.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Посади дерево.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Вырастим цветок.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744543" y="3789040"/>
            <a:ext cx="5040563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48063" y="476672"/>
            <a:ext cx="3730292" cy="29940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71" y="3645024"/>
            <a:ext cx="3240360" cy="24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36588"/>
            <a:ext cx="2050934" cy="2874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202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332656"/>
            <a:ext cx="3960440" cy="2088232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None/>
            </a:pPr>
            <a:r>
              <a:rPr lang="ru-RU" dirty="0"/>
              <a:t>Ролевые экологические игры. Строительство города. Отдыхаем в лесу. Зеленый патруль и др. </a:t>
            </a:r>
            <a:endParaRPr lang="ru-RU" alt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10113"/>
            <a:ext cx="4125688" cy="23701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6953"/>
            <a:ext cx="4536504" cy="34563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528" y="2880304"/>
            <a:ext cx="3816424" cy="35584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62575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567" y="3861048"/>
            <a:ext cx="4690231" cy="239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12" y="1736874"/>
            <a:ext cx="3153400" cy="45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01324"/>
            <a:ext cx="3456384" cy="12274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/>
              <a:t>МКДОУ </a:t>
            </a:r>
          </a:p>
          <a:p>
            <a:pPr algn="ctr"/>
            <a:r>
              <a:rPr lang="ru-RU" sz="3200" b="1" i="1" dirty="0"/>
              <a:t>«ЛАШЫН»</a:t>
            </a:r>
          </a:p>
        </p:txBody>
      </p:sp>
      <p:pic>
        <p:nvPicPr>
          <p:cNvPr id="1026" name="Picture 2" descr="C:\Users\Admin\Desktop\Новая папка\20171204_1109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4664"/>
            <a:ext cx="476989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332656"/>
            <a:ext cx="2088232" cy="648072"/>
          </a:xfrm>
        </p:spPr>
        <p:txBody>
          <a:bodyPr>
            <a:normAutofit fontScale="40000" lnSpcReduction="20000"/>
          </a:bodyPr>
          <a:lstStyle/>
          <a:p>
            <a:endParaRPr lang="ru-RU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  <a:p>
            <a:pPr algn="ctr"/>
            <a:r>
              <a:rPr lang="ru-RU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Рекомендации родителям: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764704"/>
            <a:ext cx="2448272" cy="5688632"/>
          </a:xfrm>
        </p:spPr>
        <p:txBody>
          <a:bodyPr>
            <a:normAutofit fontScale="70000" lnSpcReduction="20000"/>
          </a:bodyPr>
          <a:lstStyle/>
          <a:p>
            <a:pPr indent="0">
              <a:buNone/>
              <a:defRPr/>
            </a:pPr>
            <a:endParaRPr lang="ru-RU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  <a:p>
            <a:pPr indent="0">
              <a:buNone/>
              <a:defRPr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– во время прогулок в лес, на реку, больше объясняйте, рассказывайте детям о том, как бережно надо относиться к природе;</a:t>
            </a:r>
          </a:p>
          <a:p>
            <a:pPr indent="0">
              <a:buNone/>
              <a:defRPr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– читайте детскую художественную литературу, смотрите и обсуждайте телевизионные передачи о природе; </a:t>
            </a:r>
          </a:p>
          <a:p>
            <a:pPr indent="342900">
              <a:defRPr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 – будьте для своих детей образцом, достойным подражания.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27984" y="332656"/>
            <a:ext cx="4041775" cy="43204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Анкета для родителей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627784" y="692696"/>
            <a:ext cx="6192688" cy="5760640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ea typeface="Calibri"/>
                <a:cs typeface="Times New Roman"/>
              </a:rPr>
              <a:t>1. Считаете ли Вы важным компонентом экологическое воспитание дошкольников?</a:t>
            </a:r>
            <a:endParaRPr lang="ru-RU" sz="5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ea typeface="Calibri"/>
                <a:cs typeface="Times New Roman"/>
              </a:rPr>
              <a:t>• Да                  • Нет</a:t>
            </a:r>
            <a:r>
              <a:rPr lang="ru-RU" sz="5600" dirty="0">
                <a:latin typeface="Calibri"/>
                <a:ea typeface="Calibri"/>
                <a:cs typeface="Times New Roman"/>
              </a:rPr>
              <a:t>   </a:t>
            </a:r>
            <a:r>
              <a:rPr lang="ru-RU" sz="5600" dirty="0">
                <a:ea typeface="Calibri"/>
                <a:cs typeface="Times New Roman"/>
              </a:rPr>
              <a:t>  • Не знаю</a:t>
            </a:r>
            <a:endParaRPr lang="ru-RU" sz="5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ea typeface="Calibri"/>
                <a:cs typeface="Times New Roman"/>
              </a:rPr>
              <a:t>2. Как вы понимаете, что такое экология, что она изучает, чем занимается?</a:t>
            </a:r>
            <a:endParaRPr lang="ru-RU" sz="5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ea typeface="Calibri"/>
                <a:cs typeface="Times New Roman"/>
              </a:rPr>
              <a:t>3. Как Вы считаете, зависит ли состояние здоровья ребенка от состояния окружающей среды?</a:t>
            </a:r>
            <a:endParaRPr lang="ru-RU" sz="5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ea typeface="Calibri"/>
                <a:cs typeface="Times New Roman"/>
              </a:rPr>
              <a:t>• Да</a:t>
            </a:r>
            <a:r>
              <a:rPr lang="ru-RU" sz="5600" dirty="0">
                <a:latin typeface="Calibri"/>
                <a:ea typeface="Calibri"/>
                <a:cs typeface="Times New Roman"/>
              </a:rPr>
              <a:t>             </a:t>
            </a:r>
            <a:r>
              <a:rPr lang="ru-RU" sz="5600" dirty="0">
                <a:ea typeface="Calibri"/>
                <a:cs typeface="Times New Roman"/>
              </a:rPr>
              <a:t>• Нет</a:t>
            </a:r>
            <a:r>
              <a:rPr lang="ru-RU" sz="5600" dirty="0">
                <a:latin typeface="Calibri"/>
                <a:ea typeface="Calibri"/>
                <a:cs typeface="Times New Roman"/>
              </a:rPr>
              <a:t>                  </a:t>
            </a:r>
            <a:r>
              <a:rPr lang="ru-RU" sz="5600" dirty="0">
                <a:ea typeface="Calibri"/>
                <a:cs typeface="Times New Roman"/>
              </a:rPr>
              <a:t>• Не знаю</a:t>
            </a:r>
            <a:endParaRPr lang="ru-RU" sz="5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ea typeface="Calibri"/>
                <a:cs typeface="Times New Roman"/>
              </a:rPr>
              <a:t>4. В какой совместной деятельности Вы осуществляете экологическое воспитание детей в семье?</a:t>
            </a:r>
            <a:endParaRPr lang="ru-RU" sz="5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ea typeface="Calibri"/>
                <a:cs typeface="Times New Roman"/>
              </a:rPr>
              <a:t>• Беседы с ребенком о природе</a:t>
            </a:r>
            <a:endParaRPr lang="ru-RU" sz="5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ea typeface="Calibri"/>
                <a:cs typeface="Times New Roman"/>
              </a:rPr>
              <a:t>• Подкормка птиц</a:t>
            </a:r>
            <a:r>
              <a:rPr lang="ru-RU" sz="5600" dirty="0">
                <a:latin typeface="Calibri"/>
                <a:ea typeface="Calibri"/>
                <a:cs typeface="Times New Roman"/>
              </a:rPr>
              <a:t>   </a:t>
            </a:r>
            <a:r>
              <a:rPr lang="ru-RU" sz="5600" dirty="0">
                <a:ea typeface="Calibri"/>
                <a:cs typeface="Times New Roman"/>
              </a:rPr>
              <a:t>• Отдых на природе</a:t>
            </a:r>
            <a:endParaRPr lang="ru-RU" sz="5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ea typeface="Calibri"/>
                <a:cs typeface="Times New Roman"/>
              </a:rPr>
              <a:t>• Наблюдение за природными объектами</a:t>
            </a:r>
            <a:endParaRPr lang="ru-RU" sz="5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ea typeface="Calibri"/>
                <a:cs typeface="Times New Roman"/>
              </a:rPr>
              <a:t>• Чтение художественной литературы природоведческого содержания</a:t>
            </a:r>
            <a:endParaRPr lang="ru-RU" sz="5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ea typeface="Calibri"/>
                <a:cs typeface="Times New Roman"/>
              </a:rPr>
              <a:t>• Другие формы___</a:t>
            </a:r>
            <a:endParaRPr lang="ru-RU" sz="5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ea typeface="Calibri"/>
                <a:cs typeface="Times New Roman"/>
              </a:rPr>
              <a:t>5. Как вы оцениваете уровень экологический знаний Вашего ребенка?</a:t>
            </a:r>
            <a:endParaRPr lang="ru-RU" sz="5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ea typeface="Calibri"/>
                <a:cs typeface="Times New Roman"/>
              </a:rPr>
              <a:t>• Высоки</a:t>
            </a:r>
            <a:r>
              <a:rPr lang="ru-RU" sz="5600" dirty="0">
                <a:latin typeface="Calibri"/>
                <a:ea typeface="Calibri"/>
                <a:cs typeface="Times New Roman"/>
              </a:rPr>
              <a:t>            </a:t>
            </a:r>
            <a:r>
              <a:rPr lang="ru-RU" sz="5600" dirty="0">
                <a:ea typeface="Calibri"/>
                <a:cs typeface="Times New Roman"/>
              </a:rPr>
              <a:t>• Средний</a:t>
            </a:r>
            <a:r>
              <a:rPr lang="ru-RU" sz="5600" dirty="0">
                <a:latin typeface="Calibri"/>
                <a:ea typeface="Calibri"/>
                <a:cs typeface="Times New Roman"/>
              </a:rPr>
              <a:t>              </a:t>
            </a:r>
            <a:r>
              <a:rPr lang="ru-RU" sz="5600" dirty="0">
                <a:ea typeface="Calibri"/>
                <a:cs typeface="Times New Roman"/>
              </a:rPr>
              <a:t>• Низкий</a:t>
            </a:r>
            <a:endParaRPr lang="ru-RU" sz="5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ea typeface="Calibri"/>
                <a:cs typeface="Times New Roman"/>
              </a:rPr>
              <a:t>6. Знакомите ли Вы детей с правилами поведения в природе?</a:t>
            </a:r>
            <a:endParaRPr lang="ru-RU" sz="5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ea typeface="Calibri"/>
                <a:cs typeface="Times New Roman"/>
              </a:rPr>
              <a:t>• Да</a:t>
            </a:r>
            <a:r>
              <a:rPr lang="ru-RU" sz="5600" dirty="0">
                <a:latin typeface="Calibri"/>
                <a:ea typeface="Calibri"/>
                <a:cs typeface="Times New Roman"/>
              </a:rPr>
              <a:t>               </a:t>
            </a:r>
            <a:r>
              <a:rPr lang="ru-RU" sz="5600" dirty="0">
                <a:ea typeface="Calibri"/>
                <a:cs typeface="Times New Roman"/>
              </a:rPr>
              <a:t>• Нет</a:t>
            </a:r>
            <a:endParaRPr lang="ru-RU" sz="5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ea typeface="Calibri"/>
                <a:cs typeface="Times New Roman"/>
              </a:rPr>
              <a:t>7. Какую информацию Вы хотели бы получить от дошкольного учреждения по экологическому воспитанию дошкольников___</a:t>
            </a:r>
            <a:endParaRPr lang="ru-RU" sz="5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ea typeface="Calibri"/>
                <a:cs typeface="Times New Roman"/>
              </a:rPr>
              <a:t>8. Как вы оцениваете работу дошкольного учреждения по экологическому воспитанию дошкольников? ___</a:t>
            </a:r>
            <a:endParaRPr lang="ru-RU" sz="5600" dirty="0">
              <a:latin typeface="Calibri"/>
              <a:ea typeface="Calibri"/>
              <a:cs typeface="Times New Roman"/>
            </a:endParaRPr>
          </a:p>
          <a:p>
            <a:pPr marL="457200" algn="just">
              <a:lnSpc>
                <a:spcPct val="120000"/>
              </a:lnSpc>
              <a:spcAft>
                <a:spcPts val="0"/>
              </a:spcAft>
            </a:pPr>
            <a:r>
              <a:rPr lang="ru-RU" sz="5600" dirty="0">
                <a:ea typeface="Calibri"/>
                <a:cs typeface="Times New Roman"/>
              </a:rPr>
              <a:t>                                Благодарим Вас за участие!</a:t>
            </a:r>
            <a:endParaRPr lang="ru-RU" sz="56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340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3600400" cy="13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/>
              <a:t>Уроки доброты. Как заботиться о комнатных растениях? Что нужно делать, чтобы не пугать животных? Что ты чувствуешь, когда обнимаешь дерево?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0263"/>
            <a:ext cx="2192090" cy="3696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0263"/>
            <a:ext cx="2241046" cy="3754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262" y="4030158"/>
            <a:ext cx="4912469" cy="25671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50995"/>
            <a:ext cx="3168352" cy="4558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/>
              <a:t>ВЫВОДЫ: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112568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 На занятиях дети получают большой объем знаний. У малышей формируются элементарные представления о некоторых растениях и животных родного края, отличительных особенностях их внешнего вида, ярко выраженных характерных признаках. Расширяются представления о домашних животных, их значении в жизни человека, дети учатся правильно общаться с ними, заботиться о них. У младших дошкольников расширяются представления об обитателях живого уголка, появляется желание ухаживать за ними. Активно формируется интерес к явлениям живой и неживой природы. Дети научились принимать посильное участие в охране окружающей природы, быть внимательными к людям и бережно относиться к растениям и животным, устанавливать простейшие взаимосвязи в окружающем мире.</a:t>
            </a:r>
          </a:p>
          <a:p>
            <a:r>
              <a:rPr lang="ru-RU" dirty="0"/>
              <a:t>В дальнейшей работе я  планирую  использовать и нетрадиционные формы, такие как лаборатория юного метеоролога, экологические диспуты.</a:t>
            </a:r>
          </a:p>
        </p:txBody>
      </p:sp>
    </p:spTree>
    <p:extLst>
      <p:ext uri="{BB962C8B-B14F-4D97-AF65-F5344CB8AC3E}">
        <p14:creationId xmlns:p14="http://schemas.microsoft.com/office/powerpoint/2010/main" val="1727206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4000" dirty="0"/>
              <a:t>Список используемых источников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264317"/>
            <a:ext cx="77048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1. Закон РФ «Об образовании» // Собрание законодательства РФ.</a:t>
            </a:r>
          </a:p>
          <a:p>
            <a:r>
              <a:rPr lang="ru-RU" dirty="0"/>
              <a:t>3. Бондаренко А. Т. Ознакомление детей с природой: Учеб. пособие для воспитателей. – МН. : «</a:t>
            </a:r>
            <a:r>
              <a:rPr lang="ru-RU" dirty="0" err="1"/>
              <a:t>Асар</a:t>
            </a:r>
            <a:r>
              <a:rPr lang="ru-RU" dirty="0"/>
              <a:t>» - 1996.213с.</a:t>
            </a:r>
          </a:p>
          <a:p>
            <a:r>
              <a:rPr lang="ru-RU" dirty="0"/>
              <a:t>4. Веретенникова С. А. Методика ознакомления детей с природой. М. : Просвещение, 1996, 583 с.</a:t>
            </a:r>
          </a:p>
          <a:p>
            <a:r>
              <a:rPr lang="ru-RU" dirty="0"/>
              <a:t>5. </a:t>
            </a:r>
            <a:r>
              <a:rPr lang="ru-RU" dirty="0" err="1"/>
              <a:t>Маханева</a:t>
            </a:r>
            <a:r>
              <a:rPr lang="ru-RU" dirty="0"/>
              <a:t> М. Д. Система экологического развития детей дошкольного и младшего школьного возраста. // Управление дошкольным образовательным учреждением. 2005. №2. С. 58-67.</a:t>
            </a:r>
          </a:p>
          <a:p>
            <a:r>
              <a:rPr lang="ru-RU" dirty="0"/>
              <a:t>6. Методика обучения естествознанию и экологическое воспитание: (Педагогическое образование) : Учебное пособие для студ. сред. </a:t>
            </a:r>
            <a:r>
              <a:rPr lang="ru-RU" dirty="0" err="1"/>
              <a:t>пед</a:t>
            </a:r>
            <a:r>
              <a:rPr lang="ru-RU" dirty="0"/>
              <a:t>. учеб. заведений / Под ред. Р. А. Петросовой. М. : </a:t>
            </a:r>
            <a:r>
              <a:rPr lang="ru-RU" dirty="0" err="1"/>
              <a:t>Издат</a:t>
            </a:r>
            <a:r>
              <a:rPr lang="ru-RU" dirty="0"/>
              <a:t>. центр «Академия», 2000.176с.</a:t>
            </a:r>
          </a:p>
          <a:p>
            <a:r>
              <a:rPr lang="ru-RU" dirty="0"/>
              <a:t>Интернет ресурсы:</a:t>
            </a:r>
          </a:p>
          <a:p>
            <a:r>
              <a:rPr lang="ru-RU" dirty="0"/>
              <a:t>http://doshkolnik.ru</a:t>
            </a:r>
          </a:p>
          <a:p>
            <a:r>
              <a:rPr lang="ru-RU" dirty="0"/>
              <a:t>http://www.obruch.ru/</a:t>
            </a:r>
          </a:p>
          <a:p>
            <a:r>
              <a:rPr lang="ru-RU" dirty="0"/>
              <a:t>www.nsportal.ru</a:t>
            </a:r>
          </a:p>
          <a:p>
            <a:r>
              <a:rPr lang="ru-RU" dirty="0"/>
              <a:t>www.maam.ru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546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51920" y="476672"/>
            <a:ext cx="486003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«Под экологическим воспитанием детей нужно понимать, прежде всего, воспитание человечности, то есть доброты, ответственного отношения и к природе, и к людям, которые живут рядом»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6312"/>
            <a:ext cx="3168352" cy="4618871"/>
          </a:xfrm>
          <a:prstGeom prst="roundRect">
            <a:avLst>
              <a:gd name="adj" fmla="val 16667"/>
            </a:avLst>
          </a:prstGeom>
          <a:ln w="25400" cmpd="sng">
            <a:solidFill>
              <a:srgbClr val="C00000">
                <a:alpha val="98000"/>
              </a:srgbClr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14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Цель экологического воспитания: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/>
              <a:t>Одна из основных задач образования экологического воспитания в соответствии с Законом РФ «Об образовании» – это формирование духовно-нравственной личности. Духовно-нравственное воспитание детей многогранна по содержанию. Это и любовь к родным местам, и гордость за свой народ, и ощущение своей неразрывности с окружающим миром, и желание сохранять и приумножить богатство своей страны.</a:t>
            </a:r>
          </a:p>
          <a:p>
            <a:pPr>
              <a:lnSpc>
                <a:spcPct val="150000"/>
              </a:lnSpc>
            </a:pPr>
            <a:r>
              <a:rPr lang="ru-RU" sz="1800" dirty="0"/>
              <a:t>Становление начал экологической культуры у детей, развитие экологического сознания, мышления, экологической культуры у взрослых (воспитателей, родителей), их воспитывающих.</a:t>
            </a: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63764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ОСНОВНЫЕ ЗАДАЧИ: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>
            <a:normAutofit/>
          </a:bodyPr>
          <a:lstStyle/>
          <a:p>
            <a:endParaRPr lang="ru-RU" dirty="0"/>
          </a:p>
          <a:p>
            <a:pPr>
              <a:lnSpc>
                <a:spcPct val="150000"/>
              </a:lnSpc>
            </a:pPr>
            <a:r>
              <a:rPr lang="ru-RU" sz="1800" dirty="0"/>
              <a:t>В своей работе я  выделяю  следующие основные задачи</a:t>
            </a:r>
          </a:p>
          <a:p>
            <a:pPr>
              <a:lnSpc>
                <a:spcPct val="150000"/>
              </a:lnSpc>
            </a:pPr>
            <a:r>
              <a:rPr lang="ru-RU" sz="1800" dirty="0"/>
              <a:t>1. Дать первые ориентиры в мире природы, в мире растений и животных как живых существ, сформировать начальные знания о растениях, животных и природных явлениях.</a:t>
            </a:r>
          </a:p>
          <a:p>
            <a:pPr>
              <a:lnSpc>
                <a:spcPct val="150000"/>
              </a:lnSpc>
            </a:pPr>
            <a:r>
              <a:rPr lang="ru-RU" sz="1800" dirty="0"/>
              <a:t>2. Освоение экологических представлений, развитие познавательных умений.</a:t>
            </a:r>
          </a:p>
          <a:p>
            <a:pPr>
              <a:lnSpc>
                <a:spcPct val="150000"/>
              </a:lnSpc>
            </a:pPr>
            <a:r>
              <a:rPr lang="ru-RU" sz="1800" dirty="0"/>
              <a:t>3. Формировать осознанное отношение к природе, людям, охраняющим и созидающим её, а также отношение к себе как к части природы.</a:t>
            </a:r>
          </a:p>
          <a:p>
            <a:pPr>
              <a:lnSpc>
                <a:spcPct val="150000"/>
              </a:lnSpc>
            </a:pPr>
            <a:r>
              <a:rPr lang="ru-RU" sz="1800" dirty="0"/>
              <a:t>4. Развивать эмоционально-доброжелательное отношение в процессе общения с живыми объектами, умение правильно взаимодействовать с природой, интерес к окружающему миру.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6042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Развивающая среда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ru-RU" dirty="0"/>
              <a:t> </a:t>
            </a:r>
            <a:r>
              <a:rPr lang="ru-RU" sz="2000" dirty="0"/>
              <a:t>Прежде всего формирование экологической культуры младших дошкольников я связываю </a:t>
            </a:r>
            <a:r>
              <a:rPr lang="ru-RU" sz="2000" b="1" dirty="0"/>
              <a:t>конкретным предметно-природным окружением</a:t>
            </a:r>
            <a:r>
              <a:rPr lang="ru-RU" sz="2000" dirty="0"/>
              <a:t>. Это – растения , животные  (сообществами живых организмов), их среда обитания, предметы, которые изготовлены людьми из материалов природного происхождения.</a:t>
            </a:r>
          </a:p>
          <a:p>
            <a:pPr>
              <a:lnSpc>
                <a:spcPct val="160000"/>
              </a:lnSpc>
            </a:pPr>
            <a:r>
              <a:rPr lang="ru-RU" sz="2000" dirty="0"/>
              <a:t>Экологическая тропинка, лаборатория, цветники, учебный огород, уголок доктора Айболита (лекарственные растения).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59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/>
              <a:t>На подготовительном этапе</a:t>
            </a:r>
            <a:r>
              <a:rPr lang="ru-RU" sz="2400" dirty="0"/>
              <a:t> своей работы с детьми мы выявляем условия, созданные в детском саду для экологического воспитания. Затем работаем по созданию экологической предметно-развивающей среды в группе и ближайшем окружении. При этом я часто руководствуюсь следующими основными критериями: соответствие объектов возрасту детей, безопасность для жизни и здоровья, неприхотливость в плане содержания и ухода.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8182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/>
              <a:t>Формы и методы работы: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70000"/>
              </a:lnSpc>
              <a:buNone/>
              <a:defRPr/>
            </a:pPr>
            <a:r>
              <a:rPr lang="ru-RU" sz="2500" i="1" dirty="0"/>
              <a:t>В своей работе по экологическому воспитанию я применяю такие формы и методы, как:</a:t>
            </a:r>
          </a:p>
          <a:p>
            <a:pPr>
              <a:lnSpc>
                <a:spcPct val="170000"/>
              </a:lnSpc>
              <a:defRPr/>
            </a:pPr>
            <a:r>
              <a:rPr lang="ru-RU" sz="2500" i="1" dirty="0"/>
              <a:t>Словесный метод. Беседы.</a:t>
            </a:r>
          </a:p>
          <a:p>
            <a:pPr>
              <a:lnSpc>
                <a:spcPct val="170000"/>
              </a:lnSpc>
              <a:defRPr/>
            </a:pPr>
            <a:r>
              <a:rPr lang="ru-RU" sz="2500" i="1" dirty="0"/>
              <a:t>Экологические занятия;</a:t>
            </a:r>
            <a:r>
              <a:rPr lang="ru-RU" sz="2500" dirty="0"/>
              <a:t> « Детская фантазия»</a:t>
            </a:r>
            <a:endParaRPr lang="ru-RU" sz="2500" i="1" dirty="0"/>
          </a:p>
          <a:p>
            <a:pPr>
              <a:lnSpc>
                <a:spcPct val="170000"/>
              </a:lnSpc>
              <a:defRPr/>
            </a:pPr>
            <a:r>
              <a:rPr lang="ru-RU" sz="2500" i="1" dirty="0"/>
              <a:t>Уроки мышления.</a:t>
            </a:r>
            <a:r>
              <a:rPr lang="ru-RU" sz="2500" dirty="0"/>
              <a:t> « Почему у елки зеленые иголки»,   «Где ночуют птицы?»</a:t>
            </a:r>
          </a:p>
          <a:p>
            <a:pPr>
              <a:lnSpc>
                <a:spcPct val="170000"/>
              </a:lnSpc>
            </a:pPr>
            <a:r>
              <a:rPr lang="ru-RU" sz="2500" dirty="0"/>
              <a:t>Экологические экскурсии «Поиск осенних примет.» ,   «Растения луга.»</a:t>
            </a:r>
          </a:p>
          <a:p>
            <a:pPr>
              <a:lnSpc>
                <a:spcPct val="170000"/>
              </a:lnSpc>
              <a:defRPr/>
            </a:pPr>
            <a:r>
              <a:rPr lang="ru-RU" sz="2500" dirty="0"/>
              <a:t>Экологические конкурсы;, игры. праздники и фестивали, экологические аукционы, марафоны, викторины; </a:t>
            </a:r>
          </a:p>
          <a:p>
            <a:pPr>
              <a:lnSpc>
                <a:spcPct val="170000"/>
              </a:lnSpc>
              <a:defRPr/>
            </a:pPr>
            <a:r>
              <a:rPr lang="ru-RU" sz="2500" dirty="0"/>
              <a:t>Соревновательные («Вопрос-ответ» и т. д.);</a:t>
            </a:r>
          </a:p>
          <a:p>
            <a:pPr>
              <a:lnSpc>
                <a:spcPct val="170000"/>
              </a:lnSpc>
              <a:defRPr/>
            </a:pPr>
            <a:r>
              <a:rPr lang="ru-RU" sz="2500" dirty="0"/>
              <a:t>Дидактические («Кто где живет», «У кого какой дом» и т. д.).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8062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7666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ru-RU" sz="2000" dirty="0"/>
              <a:t>Экологические выставки и экспозиции;</a:t>
            </a:r>
          </a:p>
          <a:p>
            <a:pPr>
              <a:lnSpc>
                <a:spcPct val="150000"/>
              </a:lnSpc>
            </a:pPr>
            <a:r>
              <a:rPr lang="ru-RU" sz="2000" dirty="0"/>
              <a:t>Экологические сказки;</a:t>
            </a:r>
            <a:endParaRPr lang="ru-RU" altLang="ru-RU" sz="2000" i="1" dirty="0"/>
          </a:p>
          <a:p>
            <a:pPr>
              <a:lnSpc>
                <a:spcPct val="150000"/>
              </a:lnSpc>
            </a:pPr>
            <a:r>
              <a:rPr lang="ru-RU" altLang="ru-RU" sz="2000" i="1" dirty="0"/>
              <a:t>Наблюдения.</a:t>
            </a:r>
            <a:r>
              <a:rPr lang="ru-RU" altLang="ru-RU" sz="2000" dirty="0"/>
              <a:t> «Почему кошки ходят тихо?», «Что мы знаем о собаке?», «Какие бывают деревья?»</a:t>
            </a:r>
          </a:p>
          <a:p>
            <a:pPr>
              <a:lnSpc>
                <a:spcPct val="150000"/>
              </a:lnSpc>
            </a:pPr>
            <a:r>
              <a:rPr lang="ru-RU" sz="2000" dirty="0"/>
              <a:t>Экологическая газета.</a:t>
            </a:r>
          </a:p>
          <a:p>
            <a:pPr>
              <a:lnSpc>
                <a:spcPct val="150000"/>
              </a:lnSpc>
            </a:pPr>
            <a:r>
              <a:rPr lang="ru-RU" sz="2000" dirty="0"/>
              <a:t>Родительские собрания. «Что надо знать детям о природе?»,  «Экологическое воспитание детей в детском саду и дома». Анкетирование</a:t>
            </a:r>
            <a:endParaRPr lang="ru-RU" altLang="ru-RU" sz="2000" dirty="0"/>
          </a:p>
          <a:p>
            <a:pPr>
              <a:lnSpc>
                <a:spcPct val="150000"/>
              </a:lnSpc>
            </a:pPr>
            <a:r>
              <a:rPr lang="ru-RU" altLang="ru-RU" sz="2000" i="1" dirty="0"/>
              <a:t>Лаборатория юного эколога:</a:t>
            </a:r>
            <a:endParaRPr lang="ru-RU" altLang="ru-RU" sz="2000" dirty="0"/>
          </a:p>
          <a:p>
            <a:pPr>
              <a:lnSpc>
                <a:spcPct val="150000"/>
              </a:lnSpc>
            </a:pPr>
            <a:r>
              <a:rPr lang="ru-RU" altLang="ru-RU" sz="2000" dirty="0"/>
              <a:t>-рассматривание коллекций.</a:t>
            </a:r>
          </a:p>
          <a:p>
            <a:pPr>
              <a:lnSpc>
                <a:spcPct val="150000"/>
              </a:lnSpc>
            </a:pPr>
            <a:r>
              <a:rPr lang="ru-RU" sz="2000" dirty="0"/>
              <a:t>Выставки. Ребенок познает мир природы (фото). Что можно сделать из природного материала? Рисуем вместе осень. </a:t>
            </a:r>
          </a:p>
          <a:p>
            <a:pPr>
              <a:lnSpc>
                <a:spcPct val="150000"/>
              </a:lnSpc>
            </a:pPr>
            <a:r>
              <a:rPr lang="ru-RU" sz="2000" dirty="0"/>
              <a:t>Книги о природе для детей</a:t>
            </a:r>
          </a:p>
          <a:p>
            <a:pPr>
              <a:lnSpc>
                <a:spcPct val="150000"/>
              </a:lnSpc>
            </a:pPr>
            <a:r>
              <a:rPr lang="ru-RU" altLang="ru-RU" sz="2000" i="1" dirty="0"/>
              <a:t>11.Прогулки на участке детского сада и за его пределами.</a:t>
            </a:r>
            <a:endParaRPr lang="ru-RU" altLang="ru-RU" sz="2000" dirty="0"/>
          </a:p>
          <a:p>
            <a:pPr algn="ctr">
              <a:lnSpc>
                <a:spcPct val="150000"/>
              </a:lnSpc>
            </a:pPr>
            <a:endParaRPr lang="ru-RU" alt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25750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1486</Words>
  <Application>Microsoft Office PowerPoint</Application>
  <PresentationFormat>Экран (4:3)</PresentationFormat>
  <Paragraphs>110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Цель экологического воспитания:</vt:lpstr>
      <vt:lpstr> ОСНОВНЫЕ ЗАДАЧИ:  </vt:lpstr>
      <vt:lpstr>Развивающая среда </vt:lpstr>
      <vt:lpstr>Презентация PowerPoint</vt:lpstr>
      <vt:lpstr>Формы и методы работы: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родителями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ВЫВОДЫ:</vt:lpstr>
      <vt:lpstr> Список используемых источников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Пользователь Windows</cp:lastModifiedBy>
  <cp:revision>34</cp:revision>
  <dcterms:created xsi:type="dcterms:W3CDTF">2013-08-23T08:38:35Z</dcterms:created>
  <dcterms:modified xsi:type="dcterms:W3CDTF">2018-05-20T15:18:19Z</dcterms:modified>
</cp:coreProperties>
</file>